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87" r:id="rId5"/>
    <p:sldId id="288" r:id="rId6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CBC2C60-FB8B-4398-875D-AFB25B49E9F3}">
          <p14:sldIdLst>
            <p14:sldId id="256"/>
          </p14:sldIdLst>
        </p14:section>
        <p14:section name="Основные этапы подключения" id="{7B8A238B-61D6-4802-AAE8-83FE06F2D7DE}">
          <p14:sldIdLst>
            <p14:sldId id="257"/>
          </p14:sldIdLst>
        </p14:section>
        <p14:section name="Юридическое оформление" id="{8FF2C300-8866-443A-A658-1A1E1E54B567}">
          <p14:sldIdLst>
            <p14:sldId id="259"/>
            <p14:sldId id="287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65E64"/>
    <a:srgbClr val="E40646"/>
    <a:srgbClr val="1D1346"/>
    <a:srgbClr val="8F4794"/>
    <a:srgbClr val="78B72A"/>
    <a:srgbClr val="F5F1E8"/>
    <a:srgbClr val="0698D6"/>
    <a:srgbClr val="D90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0" y="-72"/>
      </p:cViewPr>
      <p:guideLst>
        <p:guide orient="horz" pos="391"/>
        <p:guide pos="3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925F5-C2ED-40F7-9966-87BF9CD6FD0D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AD157-A12C-4C07-9C08-F32FF7ABB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8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AD157-A12C-4C07-9C08-F32FF7ABB49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8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5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89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83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99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62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44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2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6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80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D3C99-2553-4E24-9675-9CE9D1FDD0F9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B5EE-CA7D-4786-9108-C98087F4B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3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GalyamovaNV\Desktop\Новая папка (2)\фо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32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Заголовок 22"/>
          <p:cNvSpPr>
            <a:spLocks noGrp="1"/>
          </p:cNvSpPr>
          <p:nvPr>
            <p:ph type="ctrTitle"/>
          </p:nvPr>
        </p:nvSpPr>
        <p:spPr>
          <a:xfrm>
            <a:off x="631825" y="2132856"/>
            <a:ext cx="8420100" cy="1470025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FFFFFF"/>
                </a:solidFill>
              </a:rPr>
              <a:t>СБП для микрофинансовых организаций</a:t>
            </a:r>
            <a:endParaRPr lang="ru-RU" sz="4800" dirty="0">
              <a:solidFill>
                <a:srgbClr val="FFFFFF"/>
              </a:solidFill>
            </a:endParaRPr>
          </a:p>
        </p:txBody>
      </p:sp>
      <p:sp>
        <p:nvSpPr>
          <p:cNvPr id="24" name="Подзаголовок 23"/>
          <p:cNvSpPr>
            <a:spLocks noGrp="1"/>
          </p:cNvSpPr>
          <p:nvPr>
            <p:ph type="subTitle" idx="1"/>
          </p:nvPr>
        </p:nvSpPr>
        <p:spPr>
          <a:xfrm>
            <a:off x="632520" y="3933056"/>
            <a:ext cx="6934200" cy="17526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FFFFFF"/>
                </a:solidFill>
              </a:rPr>
              <a:t>5 </a:t>
            </a:r>
            <a:r>
              <a:rPr lang="ru-RU" b="1" dirty="0">
                <a:solidFill>
                  <a:srgbClr val="FFFFFF"/>
                </a:solidFill>
              </a:rPr>
              <a:t>простых </a:t>
            </a:r>
            <a:r>
              <a:rPr lang="ru-RU" b="1" dirty="0" smtClean="0">
                <a:solidFill>
                  <a:srgbClr val="FFFFFF"/>
                </a:solidFill>
              </a:rPr>
              <a:t>шагов</a:t>
            </a:r>
            <a:endParaRPr lang="ru-RU" b="1" dirty="0">
              <a:solidFill>
                <a:srgbClr val="FFFFFF"/>
              </a:solidFill>
            </a:endParaRPr>
          </a:p>
          <a:p>
            <a:endParaRPr lang="ru-RU" dirty="0"/>
          </a:p>
        </p:txBody>
      </p:sp>
      <p:pic>
        <p:nvPicPr>
          <p:cNvPr id="6" name="Picture 7" descr="C:\Users\GalyamovaNV\Desktop\ДБ\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909638"/>
            <a:ext cx="2555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36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56207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65E64"/>
                </a:solidFill>
                <a:latin typeface="+mn-lt"/>
              </a:rPr>
              <a:t>5 шагов для </a:t>
            </a:r>
            <a:r>
              <a:rPr lang="ru-RU" sz="2400" b="1" dirty="0" smtClean="0">
                <a:solidFill>
                  <a:srgbClr val="F65E64"/>
                </a:solidFill>
                <a:latin typeface="+mn-lt"/>
              </a:rPr>
              <a:t>запуска </a:t>
            </a:r>
            <a:r>
              <a:rPr lang="en-US" sz="2400" b="1" dirty="0" smtClean="0">
                <a:solidFill>
                  <a:srgbClr val="F65E64"/>
                </a:solidFill>
                <a:latin typeface="+mn-lt"/>
              </a:rPr>
              <a:t>B2C </a:t>
            </a:r>
            <a:r>
              <a:rPr lang="ru-RU" sz="2400" b="1" dirty="0" smtClean="0">
                <a:solidFill>
                  <a:srgbClr val="F65E64"/>
                </a:solidFill>
                <a:latin typeface="+mn-lt"/>
              </a:rPr>
              <a:t>в МФО</a:t>
            </a:r>
            <a:endParaRPr lang="ru-RU" sz="2400" b="1" dirty="0">
              <a:solidFill>
                <a:srgbClr val="F65E64"/>
              </a:solidFill>
              <a:latin typeface="+mn-lt"/>
            </a:endParaRPr>
          </a:p>
        </p:txBody>
      </p:sp>
      <p:pic>
        <p:nvPicPr>
          <p:cNvPr id="22" name="Picture 2" descr="C:\Users\GalyamovaNV\Desktop\Новая папка (2)\Дело банк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452" y="6308725"/>
            <a:ext cx="101123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04788" y="1196752"/>
            <a:ext cx="8524676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65E64"/>
              </a:buClr>
              <a:buSzPct val="120000"/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МФО </a:t>
            </a:r>
            <a:r>
              <a:rPr lang="ru-RU" sz="1600" dirty="0">
                <a:solidFill>
                  <a:srgbClr val="000000"/>
                </a:solidFill>
              </a:rPr>
              <a:t>подписывает </a:t>
            </a:r>
            <a:r>
              <a:rPr lang="en-US" sz="1600" dirty="0">
                <a:solidFill>
                  <a:srgbClr val="000000"/>
                </a:solidFill>
              </a:rPr>
              <a:t>NDA</a:t>
            </a:r>
            <a:r>
              <a:rPr lang="ru-RU" sz="1600" dirty="0">
                <a:solidFill>
                  <a:srgbClr val="000000"/>
                </a:solidFill>
              </a:rPr>
              <a:t> и получает комплект документов для интеграции </a:t>
            </a:r>
            <a:r>
              <a:rPr lang="ru-RU" sz="1600" dirty="0" smtClean="0">
                <a:solidFill>
                  <a:srgbClr val="000000"/>
                </a:solidFill>
              </a:rPr>
              <a:t/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с </a:t>
            </a:r>
            <a:r>
              <a:rPr lang="en-US" sz="1600" dirty="0">
                <a:solidFill>
                  <a:srgbClr val="000000"/>
                </a:solidFill>
              </a:rPr>
              <a:t>Fast Payment</a:t>
            </a:r>
            <a:r>
              <a:rPr lang="ru-RU" sz="1600" dirty="0">
                <a:solidFill>
                  <a:srgbClr val="000000"/>
                </a:solidFill>
              </a:rPr>
              <a:t> (Процессинг СБП СКБ-банка). </a:t>
            </a:r>
            <a:endParaRPr lang="ru-RU" sz="1600" dirty="0" smtClean="0">
              <a:solidFill>
                <a:srgbClr val="000000"/>
              </a:solidFill>
            </a:endParaRPr>
          </a:p>
          <a:p>
            <a:pPr marL="342900" indent="-342900">
              <a:buClr>
                <a:srgbClr val="F65E64"/>
              </a:buClr>
              <a:buSzPct val="120000"/>
              <a:buFont typeface="+mj-lt"/>
              <a:buAutoNum type="arabicPeriod"/>
            </a:pPr>
            <a:endParaRPr lang="ru-RU" sz="900" dirty="0">
              <a:solidFill>
                <a:srgbClr val="000000"/>
              </a:solidFill>
            </a:endParaRPr>
          </a:p>
          <a:p>
            <a:pPr marL="342900" indent="-342900">
              <a:buClr>
                <a:srgbClr val="F65E64"/>
              </a:buClr>
              <a:buSzPct val="120000"/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Банк </a:t>
            </a:r>
            <a:r>
              <a:rPr lang="ru-RU" sz="1600" dirty="0">
                <a:solidFill>
                  <a:srgbClr val="000000"/>
                </a:solidFill>
              </a:rPr>
              <a:t>предоставляет доступ к тестовой интеграционной среде и помогает провести системную интеграцию для платежной платформы МФО</a:t>
            </a:r>
            <a:r>
              <a:rPr lang="ru-RU" sz="16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buClr>
                <a:srgbClr val="F65E64"/>
              </a:buClr>
              <a:buSzPct val="120000"/>
              <a:buFont typeface="+mj-lt"/>
              <a:buAutoNum type="arabicPeriod"/>
            </a:pPr>
            <a:endParaRPr lang="ru-RU" sz="800" dirty="0">
              <a:solidFill>
                <a:srgbClr val="000000"/>
              </a:solidFill>
            </a:endParaRPr>
          </a:p>
          <a:p>
            <a:pPr marL="342900" indent="-342900">
              <a:buClr>
                <a:srgbClr val="F65E64"/>
              </a:buClr>
              <a:buSzPct val="120000"/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МФО </a:t>
            </a:r>
            <a:r>
              <a:rPr lang="ru-RU" sz="1600" dirty="0">
                <a:solidFill>
                  <a:srgbClr val="000000"/>
                </a:solidFill>
              </a:rPr>
              <a:t>открывает счет и заключает договор о комплексном банковском обслуживании (ДКБО) с </a:t>
            </a:r>
            <a:r>
              <a:rPr lang="ru-RU" sz="1600" dirty="0" err="1">
                <a:solidFill>
                  <a:srgbClr val="000000"/>
                </a:solidFill>
              </a:rPr>
              <a:t>Делобанком</a:t>
            </a:r>
            <a:r>
              <a:rPr lang="ru-RU" sz="1600" dirty="0">
                <a:solidFill>
                  <a:srgbClr val="000000"/>
                </a:solidFill>
              </a:rPr>
              <a:t>. </a:t>
            </a:r>
            <a:endParaRPr lang="ru-RU" sz="1600" dirty="0" smtClean="0">
              <a:solidFill>
                <a:srgbClr val="000000"/>
              </a:solidFill>
            </a:endParaRPr>
          </a:p>
          <a:p>
            <a:pPr marL="342900" indent="-342900">
              <a:buClr>
                <a:srgbClr val="F65E64"/>
              </a:buClr>
              <a:buSzPct val="120000"/>
              <a:buFont typeface="+mj-lt"/>
              <a:buAutoNum type="arabicPeriod"/>
            </a:pPr>
            <a:endParaRPr lang="ru-RU" sz="800" dirty="0">
              <a:solidFill>
                <a:srgbClr val="000000"/>
              </a:solidFill>
            </a:endParaRPr>
          </a:p>
          <a:p>
            <a:pPr marL="342900" indent="-342900">
              <a:buClr>
                <a:srgbClr val="F65E64"/>
              </a:buClr>
              <a:buSzPct val="120000"/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После </a:t>
            </a:r>
            <a:r>
              <a:rPr lang="ru-RU" sz="1600" dirty="0">
                <a:solidFill>
                  <a:srgbClr val="000000"/>
                </a:solidFill>
              </a:rPr>
              <a:t>успешной интеграции проводится тестирование на запуск «в промышленную эксплуатацию». </a:t>
            </a:r>
            <a:endParaRPr lang="ru-RU" sz="1600" dirty="0" smtClean="0">
              <a:solidFill>
                <a:srgbClr val="000000"/>
              </a:solidFill>
            </a:endParaRPr>
          </a:p>
          <a:p>
            <a:pPr marL="342900" indent="-342900">
              <a:buClr>
                <a:srgbClr val="F65E64"/>
              </a:buClr>
              <a:buSzPct val="120000"/>
              <a:buFont typeface="+mj-lt"/>
              <a:buAutoNum type="arabicPeriod"/>
            </a:pPr>
            <a:endParaRPr lang="ru-RU" sz="800" dirty="0">
              <a:solidFill>
                <a:srgbClr val="000000"/>
              </a:solidFill>
            </a:endParaRPr>
          </a:p>
          <a:p>
            <a:pPr marL="342900" indent="-342900">
              <a:buClr>
                <a:srgbClr val="F65E64"/>
              </a:buClr>
              <a:buSzPct val="120000"/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Запуск </a:t>
            </a:r>
            <a:r>
              <a:rPr lang="ru-RU" sz="1600" dirty="0">
                <a:solidFill>
                  <a:srgbClr val="000000"/>
                </a:solidFill>
              </a:rPr>
              <a:t>в «промышленную эксплуатацию».</a:t>
            </a:r>
          </a:p>
        </p:txBody>
      </p:sp>
    </p:spTree>
    <p:extLst>
      <p:ext uri="{BB962C8B-B14F-4D97-AF65-F5344CB8AC3E}">
        <p14:creationId xmlns:p14="http://schemas.microsoft.com/office/powerpoint/2010/main" val="297833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"/>
          <p:cNvGrpSpPr>
            <a:grpSpLocks/>
          </p:cNvGrpSpPr>
          <p:nvPr/>
        </p:nvGrpSpPr>
        <p:grpSpPr bwMode="auto">
          <a:xfrm>
            <a:off x="2067746" y="-27384"/>
            <a:ext cx="7845895" cy="6886575"/>
            <a:chOff x="45050" y="78263"/>
            <a:chExt cx="7703385" cy="6642541"/>
          </a:xfrm>
        </p:grpSpPr>
        <p:pic>
          <p:nvPicPr>
            <p:cNvPr id="25" name="Picture 2" descr="C:\Users\GalyamovaNV\Desktop\Новая папка (2)\фон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5262" b="2071"/>
            <a:stretch>
              <a:fillRect/>
            </a:stretch>
          </p:blipFill>
          <p:spPr bwMode="auto">
            <a:xfrm>
              <a:off x="84800" y="78263"/>
              <a:ext cx="7663635" cy="6642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6" descr="\\Go3041\j$\ДелоБанк\Презентации\images\волны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0" t="8932" r="40674" b="2341"/>
            <a:stretch>
              <a:fillRect/>
            </a:stretch>
          </p:blipFill>
          <p:spPr bwMode="auto">
            <a:xfrm>
              <a:off x="45050" y="78263"/>
              <a:ext cx="7112988" cy="6640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000336" y="1241284"/>
            <a:ext cx="4953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600" dirty="0">
                <a:solidFill>
                  <a:srgbClr val="000000"/>
                </a:solidFill>
              </a:rPr>
              <a:t>Операции </a:t>
            </a:r>
            <a:r>
              <a:rPr lang="en-US" sz="1600" dirty="0">
                <a:solidFill>
                  <a:srgbClr val="000000"/>
                </a:solidFill>
              </a:rPr>
              <a:t>B2C</a:t>
            </a:r>
            <a:r>
              <a:rPr lang="ru-RU" sz="1600" dirty="0">
                <a:solidFill>
                  <a:srgbClr val="000000"/>
                </a:solidFill>
              </a:rPr>
              <a:t> уже доступны клиентам в рамках договора КБО СКБ-Банка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336" y="2060848"/>
            <a:ext cx="554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srgbClr val="000000"/>
                </a:solidFill>
              </a:rPr>
              <a:t>Юридическое лицо (МФО) будет зарегистрировано в ОПКЦ СБП при открытии расчетного счета в банке автоматически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0336" y="2858512"/>
            <a:ext cx="6133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srgbClr val="000000"/>
                </a:solidFill>
              </a:rPr>
              <a:t>Один </a:t>
            </a:r>
            <a:r>
              <a:rPr lang="ru-RU" sz="1600" dirty="0" err="1">
                <a:solidFill>
                  <a:srgbClr val="000000"/>
                </a:solidFill>
              </a:rPr>
              <a:t>займ</a:t>
            </a:r>
            <a:r>
              <a:rPr lang="ru-RU" sz="1600" dirty="0">
                <a:solidFill>
                  <a:srgbClr val="000000"/>
                </a:solidFill>
              </a:rPr>
              <a:t> = одна расчетная операция. У МФО не возникнет в будущем сложностей с доказыванием факта выдачи займа клиенту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00336" y="3737268"/>
            <a:ext cx="6565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srgbClr val="000000"/>
                </a:solidFill>
              </a:rPr>
              <a:t>МФО получат еще один инструмент для борьбы </a:t>
            </a:r>
            <a:r>
              <a:rPr lang="ru-RU" sz="1600" dirty="0" smtClean="0">
                <a:solidFill>
                  <a:srgbClr val="000000"/>
                </a:solidFill>
              </a:rPr>
              <a:t/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с </a:t>
            </a:r>
            <a:r>
              <a:rPr lang="ru-RU" sz="1600" dirty="0">
                <a:solidFill>
                  <a:srgbClr val="000000"/>
                </a:solidFill>
              </a:rPr>
              <a:t>мошенничеством. Заемщик не сможет воспользоваться </a:t>
            </a:r>
            <a:r>
              <a:rPr lang="ru-RU" sz="1600" dirty="0" smtClean="0">
                <a:solidFill>
                  <a:srgbClr val="000000"/>
                </a:solidFill>
              </a:rPr>
              <a:t/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чужими </a:t>
            </a:r>
            <a:r>
              <a:rPr lang="ru-RU" sz="1600" dirty="0">
                <a:solidFill>
                  <a:srgbClr val="000000"/>
                </a:solidFill>
              </a:rPr>
              <a:t>данными для получения кредита</a:t>
            </a:r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56207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65E64"/>
                </a:solidFill>
                <a:latin typeface="+mn-lt"/>
              </a:rPr>
              <a:t>Преимущества выдачи займов через СБП</a:t>
            </a:r>
            <a:endParaRPr lang="ru-RU" sz="2400" b="1" dirty="0">
              <a:solidFill>
                <a:srgbClr val="F65E64"/>
              </a:solidFill>
              <a:latin typeface="+mn-lt"/>
            </a:endParaRPr>
          </a:p>
        </p:txBody>
      </p:sp>
      <p:pic>
        <p:nvPicPr>
          <p:cNvPr id="2051" name="Picture 3" descr="\\skb\files\URISO\####ДЕЛО БАНК\Дело Стандарты\ШАБЛОН ПРЕЗА\Иконки\35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8" t="-8525" r="-5563" b="32101"/>
          <a:stretch/>
        </p:blipFill>
        <p:spPr bwMode="auto">
          <a:xfrm>
            <a:off x="609060" y="1268760"/>
            <a:ext cx="391276" cy="41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\\skb\files\URISO\####ДЕЛО БАНК\Дело Стандарты\ШАБЛОН ПРЕЗА\Иконки\35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8" t="-8525" r="-5563" b="32101"/>
          <a:stretch/>
        </p:blipFill>
        <p:spPr bwMode="auto">
          <a:xfrm>
            <a:off x="631825" y="2941614"/>
            <a:ext cx="391276" cy="41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\\skb\files\URISO\####ДЕЛО БАНК\Дело Стандарты\ШАБЛОН ПРЕЗА\Иконки\35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8" t="-8525" r="-5563" b="32101"/>
          <a:stretch/>
        </p:blipFill>
        <p:spPr bwMode="auto">
          <a:xfrm>
            <a:off x="639549" y="3737268"/>
            <a:ext cx="391276" cy="41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\\skb\files\URISO\####ДЕЛО БАНК\Дело Стандарты\ШАБЛОН ПРЕЗА\Иконки\35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8" t="-8525" r="-5563" b="32101"/>
          <a:stretch/>
        </p:blipFill>
        <p:spPr bwMode="auto">
          <a:xfrm>
            <a:off x="609060" y="2149526"/>
            <a:ext cx="391276" cy="41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GalyamovaNV\Desktop\Новая папка (2)\Дело банк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452" y="6308725"/>
            <a:ext cx="101123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68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movitskayaOA\Desktop\Безымянный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662608"/>
            <a:ext cx="7920880" cy="594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488504" y="116632"/>
            <a:ext cx="89154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b="1" dirty="0">
              <a:solidFill>
                <a:srgbClr val="F5F1E8"/>
              </a:solidFill>
              <a:latin typeface="Circe"/>
            </a:endParaRPr>
          </a:p>
        </p:txBody>
      </p:sp>
      <p:sp>
        <p:nvSpPr>
          <p:cNvPr id="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8504" y="292782"/>
            <a:ext cx="8915400" cy="353789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F65E64">
                    <a:alpha val="98000"/>
                  </a:srgbClr>
                </a:solidFill>
                <a:latin typeface="+mn-lt"/>
              </a:rPr>
              <a:t>Схема получения кредита заемщиком</a:t>
            </a:r>
            <a:endParaRPr lang="ru-RU" sz="2400" b="1" dirty="0">
              <a:solidFill>
                <a:srgbClr val="F65E64">
                  <a:alpha val="98000"/>
                </a:srgbClr>
              </a:solidFill>
              <a:latin typeface="+mn-lt"/>
            </a:endParaRPr>
          </a:p>
        </p:txBody>
      </p:sp>
      <p:pic>
        <p:nvPicPr>
          <p:cNvPr id="10" name="Picture 2" descr="C:\Users\GalyamovaNV\Desktop\Новая папка (2)\Дело банк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452" y="6308725"/>
            <a:ext cx="101123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4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LomovitskayaOA\Desktop\Безымянный-7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1124744"/>
            <a:ext cx="9274176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488504" y="116632"/>
            <a:ext cx="89154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b="1" dirty="0">
              <a:solidFill>
                <a:srgbClr val="F5F1E8"/>
              </a:solidFill>
              <a:latin typeface="Circe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88504" y="292782"/>
            <a:ext cx="8915400" cy="3537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F65E64">
                    <a:alpha val="98000"/>
                  </a:srgbClr>
                </a:solidFill>
                <a:latin typeface="+mn-lt"/>
              </a:rPr>
              <a:t>Схема получения кредита заемщиком</a:t>
            </a:r>
            <a:endParaRPr lang="ru-RU" sz="2400" b="1" dirty="0">
              <a:solidFill>
                <a:srgbClr val="F65E64">
                  <a:alpha val="98000"/>
                </a:srgbClr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57720" y="1340768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rgbClr val="000000"/>
                </a:solidFill>
              </a:rPr>
              <a:t>Платформа </a:t>
            </a:r>
            <a:r>
              <a:rPr lang="ru-RU" sz="1400" b="1" dirty="0">
                <a:solidFill>
                  <a:srgbClr val="000000"/>
                </a:solidFill>
              </a:rPr>
              <a:t>МФО регулярно обновляет </a:t>
            </a:r>
            <a:r>
              <a:rPr lang="ru-RU" sz="1400" b="1" dirty="0" smtClean="0">
                <a:solidFill>
                  <a:srgbClr val="000000"/>
                </a:solidFill>
              </a:rPr>
              <a:t>справочник участников</a:t>
            </a:r>
            <a:r>
              <a:rPr lang="ru-RU" sz="1400" b="1" dirty="0">
                <a:solidFill>
                  <a:srgbClr val="000000"/>
                </a:solidFill>
              </a:rPr>
              <a:t>, </a:t>
            </a:r>
            <a:br>
              <a:rPr lang="ru-RU" sz="1400" b="1" dirty="0">
                <a:solidFill>
                  <a:srgbClr val="000000"/>
                </a:solidFill>
              </a:rPr>
            </a:br>
            <a:r>
              <a:rPr lang="ru-RU" sz="1400" b="1" dirty="0">
                <a:solidFill>
                  <a:srgbClr val="000000"/>
                </a:solidFill>
              </a:rPr>
              <a:t>поддерживающих прием </a:t>
            </a:r>
            <a:r>
              <a:rPr lang="en-US" sz="1400" b="1" dirty="0">
                <a:solidFill>
                  <a:srgbClr val="000000"/>
                </a:solidFill>
              </a:rPr>
              <a:t>B2C </a:t>
            </a:r>
            <a:r>
              <a:rPr lang="ru-RU" sz="1400" b="1" dirty="0">
                <a:solidFill>
                  <a:srgbClr val="000000"/>
                </a:solidFill>
              </a:rPr>
              <a:t>перевода.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2710" y="1318737"/>
            <a:ext cx="4953000" cy="9079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b="1" dirty="0" smtClean="0">
                <a:solidFill>
                  <a:srgbClr val="F65E64"/>
                </a:solidFill>
              </a:rPr>
              <a:t>1</a:t>
            </a:r>
            <a:r>
              <a:rPr lang="en-US" b="1" dirty="0" smtClean="0">
                <a:solidFill>
                  <a:srgbClr val="F65E64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(</a:t>
            </a:r>
            <a:r>
              <a:rPr lang="ru-RU" sz="1100" dirty="0">
                <a:solidFill>
                  <a:srgbClr val="000000"/>
                </a:solidFill>
              </a:rPr>
              <a:t>периодическое </a:t>
            </a:r>
          </a:p>
          <a:p>
            <a:r>
              <a:rPr lang="ru-RU" sz="1100" dirty="0">
                <a:solidFill>
                  <a:srgbClr val="000000"/>
                </a:solidFill>
              </a:rPr>
              <a:t>действие)</a:t>
            </a:r>
          </a:p>
          <a:p>
            <a:pPr lvl="0"/>
            <a:endParaRPr lang="ru-RU" b="1" dirty="0">
              <a:solidFill>
                <a:srgbClr val="F65E6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0658" y="2249728"/>
            <a:ext cx="68689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rgbClr val="000000"/>
                </a:solidFill>
              </a:rPr>
              <a:t>Клиент МФО обязан подтвердить свой номер телефона для получения доступа к Платформе МФО</a:t>
            </a:r>
            <a:r>
              <a:rPr lang="ru-RU" sz="1400" dirty="0">
                <a:solidFill>
                  <a:srgbClr val="000000"/>
                </a:solidFill>
              </a:rPr>
              <a:t>. Данные владельца номера телефона должны совпадать с данными анкеты на кредит. Если  МФО приняла положительное решение о выдаче кредита, клиент увидит это в личном кабинете Платформы.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2710" y="2257278"/>
            <a:ext cx="18002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F65E64"/>
                </a:solidFill>
              </a:rPr>
              <a:t>2</a:t>
            </a:r>
            <a:r>
              <a:rPr lang="ru-RU" b="1" dirty="0" smtClean="0">
                <a:solidFill>
                  <a:srgbClr val="F65E64"/>
                </a:solidFill>
              </a:rPr>
              <a:t> </a:t>
            </a:r>
            <a:r>
              <a:rPr lang="ru-RU" sz="1100" dirty="0" smtClean="0">
                <a:solidFill>
                  <a:srgbClr val="000000"/>
                </a:solidFill>
              </a:rPr>
              <a:t>(самостоятельная </a:t>
            </a:r>
            <a:r>
              <a:rPr lang="ru-RU" sz="1100" dirty="0">
                <a:solidFill>
                  <a:srgbClr val="000000"/>
                </a:solidFill>
              </a:rPr>
              <a:t>настройка МФО)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2710" y="3423347"/>
            <a:ext cx="144302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65E64"/>
                </a:solidFill>
              </a:rPr>
              <a:t>3</a:t>
            </a:r>
            <a:r>
              <a:rPr lang="ru-RU" sz="1100" b="1" dirty="0" smtClean="0">
                <a:solidFill>
                  <a:srgbClr val="F65E64"/>
                </a:solidFill>
              </a:rPr>
              <a:t> </a:t>
            </a:r>
            <a:r>
              <a:rPr lang="ru-RU" sz="1100" dirty="0">
                <a:solidFill>
                  <a:srgbClr val="000000"/>
                </a:solidFill>
              </a:rPr>
              <a:t>(взаимодействие </a:t>
            </a:r>
          </a:p>
          <a:p>
            <a:r>
              <a:rPr lang="ru-RU" sz="1100" dirty="0">
                <a:solidFill>
                  <a:srgbClr val="000000"/>
                </a:solidFill>
              </a:rPr>
              <a:t>с </a:t>
            </a:r>
            <a:r>
              <a:rPr lang="en-US" sz="1100" dirty="0">
                <a:solidFill>
                  <a:srgbClr val="000000"/>
                </a:solidFill>
              </a:rPr>
              <a:t>API </a:t>
            </a:r>
            <a:r>
              <a:rPr lang="ru-RU" sz="1100" dirty="0">
                <a:solidFill>
                  <a:srgbClr val="000000"/>
                </a:solidFill>
              </a:rPr>
              <a:t>по переводу)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03968" y="3481414"/>
            <a:ext cx="689567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rgbClr val="000000"/>
                </a:solidFill>
              </a:rPr>
              <a:t>Клиент выбрал способ получения средств – СПБ. </a:t>
            </a:r>
            <a:r>
              <a:rPr lang="ru-RU" sz="1400" dirty="0" smtClean="0">
                <a:solidFill>
                  <a:srgbClr val="000000"/>
                </a:solidFill>
              </a:rPr>
              <a:t>Платформа </a:t>
            </a:r>
            <a:r>
              <a:rPr lang="ru-RU" sz="1400" dirty="0">
                <a:solidFill>
                  <a:srgbClr val="000000"/>
                </a:solidFill>
              </a:rPr>
              <a:t>МФО обращается к </a:t>
            </a:r>
            <a:r>
              <a:rPr lang="en-US" sz="1400" dirty="0">
                <a:solidFill>
                  <a:srgbClr val="000000"/>
                </a:solidFill>
              </a:rPr>
              <a:t>API B2C </a:t>
            </a:r>
            <a:r>
              <a:rPr lang="ru-RU" sz="1400" dirty="0">
                <a:solidFill>
                  <a:srgbClr val="000000"/>
                </a:solidFill>
              </a:rPr>
              <a:t>с запросом на перевод. В запросе будут указаны ФИО и номер телефона заемщика. 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/>
            </a:r>
            <a:br>
              <a:rPr lang="en-US" sz="1400" dirty="0" smtClean="0">
                <a:solidFill>
                  <a:srgbClr val="000000"/>
                </a:solidFill>
              </a:rPr>
            </a:br>
            <a:r>
              <a:rPr lang="en-US" sz="1400" b="1" dirty="0" smtClean="0">
                <a:solidFill>
                  <a:srgbClr val="000000"/>
                </a:solidFill>
              </a:rPr>
              <a:t>API </a:t>
            </a:r>
            <a:r>
              <a:rPr lang="en-US" sz="1400" b="1" dirty="0">
                <a:solidFill>
                  <a:srgbClr val="000000"/>
                </a:solidFill>
              </a:rPr>
              <a:t>B2C</a:t>
            </a:r>
            <a:r>
              <a:rPr lang="ru-RU" sz="1400" b="1" dirty="0">
                <a:solidFill>
                  <a:srgbClr val="000000"/>
                </a:solidFill>
              </a:rPr>
              <a:t> запускает процесс перевода СБП. </a:t>
            </a:r>
            <a:r>
              <a:rPr lang="ru-RU" sz="1400" dirty="0">
                <a:solidFill>
                  <a:srgbClr val="000000"/>
                </a:solidFill>
              </a:rPr>
              <a:t>На этапе проверки получателя </a:t>
            </a:r>
            <a:r>
              <a:rPr lang="en-US" sz="1400" dirty="0">
                <a:solidFill>
                  <a:srgbClr val="000000"/>
                </a:solidFill>
              </a:rPr>
              <a:t>API B2C</a:t>
            </a:r>
            <a:r>
              <a:rPr lang="ru-RU" sz="1400" dirty="0">
                <a:solidFill>
                  <a:srgbClr val="000000"/>
                </a:solidFill>
              </a:rPr>
              <a:t> производит сравнение ФИО, которое прислал Банк Получателя через ОПКЦ , с ФИО, которое Платформа МФО передала в запросе. </a:t>
            </a:r>
            <a:endParaRPr lang="ru-RU" sz="1400" dirty="0" smtClean="0">
              <a:solidFill>
                <a:srgbClr val="000000"/>
              </a:solidFill>
            </a:endParaRPr>
          </a:p>
          <a:p>
            <a:r>
              <a:rPr lang="ru-RU" sz="1400" dirty="0" smtClean="0">
                <a:solidFill>
                  <a:srgbClr val="F65E64"/>
                </a:solidFill>
              </a:rPr>
              <a:t>В </a:t>
            </a:r>
            <a:r>
              <a:rPr lang="ru-RU" sz="1400" dirty="0">
                <a:solidFill>
                  <a:srgbClr val="F65E64"/>
                </a:solidFill>
              </a:rPr>
              <a:t>случае, если ФИО совпадают</a:t>
            </a:r>
            <a:r>
              <a:rPr lang="ru-RU" sz="1400" dirty="0">
                <a:solidFill>
                  <a:srgbClr val="000000"/>
                </a:solidFill>
              </a:rPr>
              <a:t>,  заемщик получит средства на счет уже через несколько </a:t>
            </a:r>
            <a:r>
              <a:rPr lang="ru-RU" sz="1400" dirty="0" smtClean="0">
                <a:solidFill>
                  <a:srgbClr val="000000"/>
                </a:solidFill>
              </a:rPr>
              <a:t>секунд.</a:t>
            </a:r>
          </a:p>
          <a:p>
            <a:r>
              <a:rPr lang="ru-RU" sz="1400" dirty="0" smtClean="0">
                <a:solidFill>
                  <a:srgbClr val="F65E64"/>
                </a:solidFill>
              </a:rPr>
              <a:t>Если </a:t>
            </a:r>
            <a:r>
              <a:rPr lang="ru-RU" sz="1400" dirty="0">
                <a:solidFill>
                  <a:srgbClr val="F65E64"/>
                </a:solidFill>
              </a:rPr>
              <a:t>ФИО не совпадет, </a:t>
            </a:r>
            <a:r>
              <a:rPr lang="en-US" sz="1400" dirty="0">
                <a:solidFill>
                  <a:srgbClr val="000000"/>
                </a:solidFill>
              </a:rPr>
              <a:t>API B2C </a:t>
            </a:r>
            <a:r>
              <a:rPr lang="ru-RU" sz="1400" dirty="0">
                <a:solidFill>
                  <a:srgbClr val="000000"/>
                </a:solidFill>
              </a:rPr>
              <a:t>вернет ошибку, и Платформе МФО необходимо будет произвести дополнительные действия для идентификации заемщика (уточнить, верно ли он указал номер телефона).</a:t>
            </a:r>
          </a:p>
        </p:txBody>
      </p:sp>
      <p:pic>
        <p:nvPicPr>
          <p:cNvPr id="17" name="Picture 2" descr="C:\Users\GalyamovaNV\Desktop\Новая папка (2)\Дело банк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452" y="6308725"/>
            <a:ext cx="101123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876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БП">
      <a:dk1>
        <a:srgbClr val="1D1346"/>
      </a:dk1>
      <a:lt1>
        <a:srgbClr val="F5F1E8"/>
      </a:lt1>
      <a:dk2>
        <a:srgbClr val="5B57A2"/>
      </a:dk2>
      <a:lt2>
        <a:srgbClr val="0698D6"/>
      </a:lt2>
      <a:accent1>
        <a:srgbClr val="00853F"/>
      </a:accent1>
      <a:accent2>
        <a:srgbClr val="78B72A"/>
      </a:accent2>
      <a:accent3>
        <a:srgbClr val="F9B429"/>
      </a:accent3>
      <a:accent4>
        <a:srgbClr val="EF8019"/>
      </a:accent4>
      <a:accent5>
        <a:srgbClr val="E40646"/>
      </a:accent5>
      <a:accent6>
        <a:srgbClr val="8F4794"/>
      </a:accent6>
      <a:hlink>
        <a:srgbClr val="0698D6"/>
      </a:hlink>
      <a:folHlink>
        <a:srgbClr val="5B57A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5321</TotalTime>
  <Words>189</Words>
  <Application>Microsoft Office PowerPoint</Application>
  <PresentationFormat>Лист A4 (210x297 мм)</PresentationFormat>
  <Paragraphs>30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СБП для микрофинансовых организаций</vt:lpstr>
      <vt:lpstr>5 шагов для запуска B2C в МФО</vt:lpstr>
      <vt:lpstr>Преимущества выдачи займов через СБП</vt:lpstr>
      <vt:lpstr>Схема получения кредита заемщиком</vt:lpstr>
      <vt:lpstr>Презентация PowerPoint</vt:lpstr>
    </vt:vector>
  </TitlesOfParts>
  <Company>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Подключение к СБП</dc:title>
  <dc:creator>Мамонова Елена Васильевна</dc:creator>
  <cp:lastModifiedBy>Ломовицкая Оксана Александровна</cp:lastModifiedBy>
  <cp:revision>216</cp:revision>
  <dcterms:created xsi:type="dcterms:W3CDTF">2020-01-20T07:40:12Z</dcterms:created>
  <dcterms:modified xsi:type="dcterms:W3CDTF">2020-07-29T03:47:25Z</dcterms:modified>
</cp:coreProperties>
</file>